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08287086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08287086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e815d9238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e815d923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e08287086_2_3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e08287086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e815d923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ge815d923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e08287086_2_3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e08287086_2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e08287086_2_3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ge08287086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 name="Shape 432"/>
        <p:cNvGrpSpPr/>
        <p:nvPr/>
      </p:nvGrpSpPr>
      <p:grpSpPr>
        <a:xfrm>
          <a:off x="0" y="0"/>
          <a:ext cx="0" cy="0"/>
          <a:chOff x="0" y="0"/>
          <a:chExt cx="0" cy="0"/>
        </a:xfrm>
      </p:grpSpPr>
      <p:sp>
        <p:nvSpPr>
          <p:cNvPr id="433" name="Google Shape;433;ge08287086_2_3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ge08287086_2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e815d9238_0_2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e815d9238_0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e08287086_2_3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e08287086_2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e08287086_2_40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e08287086_2_4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8.jp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 Id="rId3" Type="http://schemas.openxmlformats.org/officeDocument/2006/relationships/image" Target="../media/image5.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Índices</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7</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8</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Operaciones sobre índices</a:t>
            </a:r>
            <a:endParaRPr b="0" i="0" sz="1800" u="none" cap="none" strike="noStrike">
              <a:solidFill>
                <a:srgbClr val="0C0C0C"/>
              </a:solidFill>
              <a:latin typeface="Calibri"/>
              <a:ea typeface="Calibri"/>
              <a:cs typeface="Calibri"/>
              <a:sym typeface="Calibri"/>
            </a:endParaRPr>
          </a:p>
        </p:txBody>
      </p:sp>
      <p:sp>
        <p:nvSpPr>
          <p:cNvPr id="483" name="Google Shape;483;p4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84" name="Google Shape;484;p4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85" name="Google Shape;485;p4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86" name="Google Shape;486;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87" name="Google Shape;487;p46"/>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000000"/>
              </a:buClr>
              <a:buFont typeface="Arial"/>
              <a:buNone/>
            </a:pPr>
            <a:r>
              <a:rPr lang="es" sz="2000">
                <a:solidFill>
                  <a:srgbClr val="FA4F10"/>
                </a:solidFill>
                <a:latin typeface="Calibri"/>
                <a:ea typeface="Calibri"/>
                <a:cs typeface="Calibri"/>
                <a:sym typeface="Calibri"/>
              </a:rPr>
              <a:t>Borrado de índice</a:t>
            </a:r>
            <a:endParaRPr sz="2000">
              <a:solidFill>
                <a:srgbClr val="FA4F10"/>
              </a:solidFill>
              <a:latin typeface="Calibri"/>
              <a:ea typeface="Calibri"/>
              <a:cs typeface="Calibri"/>
              <a:sym typeface="Calibri"/>
            </a:endParaRPr>
          </a:p>
          <a:p>
            <a:pPr indent="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db.accounts.dropIndex( { </a:t>
            </a:r>
            <a:r>
              <a:rPr lang="es" sz="1050">
                <a:solidFill>
                  <a:srgbClr val="4070A0"/>
                </a:solidFill>
                <a:highlight>
                  <a:srgbClr val="F5F6F7"/>
                </a:highlight>
                <a:latin typeface="Verdana"/>
                <a:ea typeface="Verdana"/>
                <a:cs typeface="Verdana"/>
                <a:sym typeface="Verdana"/>
              </a:rPr>
              <a:t>"tax-id"</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08050"/>
                </a:solidFill>
                <a:highlight>
                  <a:srgbClr val="F5F6F7"/>
                </a:highlight>
                <a:latin typeface="Verdana"/>
                <a:ea typeface="Verdana"/>
                <a:cs typeface="Verdana"/>
                <a:sym typeface="Verdana"/>
              </a:rPr>
              <a:t>1</a:t>
            </a:r>
            <a:r>
              <a:rPr lang="es" sz="1050">
                <a:solidFill>
                  <a:srgbClr val="222222"/>
                </a:solidFill>
                <a:highlight>
                  <a:srgbClr val="F5F6F7"/>
                </a:highlight>
                <a:latin typeface="Verdana"/>
                <a:ea typeface="Verdana"/>
                <a:cs typeface="Verdana"/>
                <a:sym typeface="Verdana"/>
              </a:rPr>
              <a:t> } )</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None/>
            </a:pPr>
            <a:r>
              <a:rPr lang="es" sz="2000">
                <a:solidFill>
                  <a:srgbClr val="FA4F10"/>
                </a:solidFill>
                <a:latin typeface="Calibri"/>
                <a:ea typeface="Calibri"/>
                <a:cs typeface="Calibri"/>
                <a:sym typeface="Calibri"/>
              </a:rPr>
              <a:t>Regeneración del índice</a:t>
            </a:r>
            <a:endParaRPr sz="2000">
              <a:solidFill>
                <a:srgbClr val="FA4F10"/>
              </a:solidFill>
              <a:latin typeface="Calibri"/>
              <a:ea typeface="Calibri"/>
              <a:cs typeface="Calibri"/>
              <a:sym typeface="Calibri"/>
            </a:endParaRPr>
          </a:p>
          <a:p>
            <a:pPr indent="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db.accounts.reIndex()</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Font typeface="Arial"/>
              <a:buNone/>
            </a:pPr>
            <a:r>
              <a:rPr lang="es" sz="2000">
                <a:solidFill>
                  <a:srgbClr val="FA4F10"/>
                </a:solidFill>
                <a:latin typeface="Calibri"/>
                <a:ea typeface="Calibri"/>
                <a:cs typeface="Calibri"/>
                <a:sym typeface="Calibri"/>
              </a:rPr>
              <a:t>Listado de índices</a:t>
            </a:r>
            <a:endParaRPr sz="2000">
              <a:solidFill>
                <a:srgbClr val="FA4F10"/>
              </a:solidFill>
              <a:latin typeface="Calibri"/>
              <a:ea typeface="Calibri"/>
              <a:cs typeface="Calibri"/>
              <a:sym typeface="Calibri"/>
            </a:endParaRPr>
          </a:p>
          <a:p>
            <a:pPr indent="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db.accounts.getIndexes()</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cxnSp>
        <p:nvCxnSpPr>
          <p:cNvPr id="488" name="Google Shape;488;p4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Índices </a:t>
            </a:r>
            <a:endParaRPr b="0" i="0" sz="1800" u="none" cap="none" strike="noStrike">
              <a:solidFill>
                <a:srgbClr val="0C0C0C"/>
              </a:solidFill>
              <a:latin typeface="Calibri"/>
              <a:ea typeface="Calibri"/>
              <a:cs typeface="Calibri"/>
              <a:sym typeface="Calibri"/>
            </a:endParaRPr>
          </a:p>
        </p:txBody>
      </p:sp>
      <p:sp>
        <p:nvSpPr>
          <p:cNvPr id="392" name="Google Shape;392;p3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Clr>
                <a:schemeClr val="dk1"/>
              </a:buClr>
              <a:buFont typeface="Arial"/>
              <a:buNone/>
            </a:pPr>
            <a:r>
              <a:rPr lang="es">
                <a:solidFill>
                  <a:schemeClr val="dk1"/>
                </a:solidFill>
              </a:rPr>
              <a:t>El concepto de índice que maneja MongoDB es el mismo que el que se maneja en otros repositorios de información.</a:t>
            </a:r>
            <a:endParaRPr>
              <a:solidFill>
                <a:schemeClr val="dk1"/>
              </a:solidFill>
            </a:endParaRPr>
          </a:p>
          <a:p>
            <a:pPr indent="0" lvl="0" marL="0" marR="0" rtl="0" algn="l">
              <a:spcBef>
                <a:spcPts val="0"/>
              </a:spcBef>
              <a:spcAft>
                <a:spcPts val="0"/>
              </a:spcAft>
              <a:buNone/>
            </a:pPr>
            <a:r>
              <a:t/>
            </a:r>
            <a:endParaRPr/>
          </a:p>
        </p:txBody>
      </p:sp>
      <p:sp>
        <p:nvSpPr>
          <p:cNvPr id="393" name="Google Shape;393;p3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394" name="Google Shape;394;p3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395" name="Google Shape;395;p3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396" name="Google Shape;396;p3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397" name="Google Shape;397;p3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index-for-sort.png" id="398" name="Google Shape;398;p38"/>
          <p:cNvPicPr preferRelativeResize="0"/>
          <p:nvPr/>
        </p:nvPicPr>
        <p:blipFill>
          <a:blip r:embed="rId4">
            <a:alphaModFix/>
          </a:blip>
          <a:stretch>
            <a:fillRect/>
          </a:stretch>
        </p:blipFill>
        <p:spPr>
          <a:xfrm>
            <a:off x="1143050" y="869100"/>
            <a:ext cx="5143500" cy="260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3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Índices</a:t>
            </a:r>
            <a:endParaRPr b="0" i="0" sz="1800" u="none" cap="none" strike="noStrike">
              <a:solidFill>
                <a:srgbClr val="0C0C0C"/>
              </a:solidFill>
              <a:latin typeface="Calibri"/>
              <a:ea typeface="Calibri"/>
              <a:cs typeface="Calibri"/>
              <a:sym typeface="Calibri"/>
            </a:endParaRPr>
          </a:p>
        </p:txBody>
      </p:sp>
      <p:sp>
        <p:nvSpPr>
          <p:cNvPr id="404" name="Google Shape;404;p39"/>
          <p:cNvSpPr txBox="1"/>
          <p:nvPr/>
        </p:nvSpPr>
        <p:spPr>
          <a:xfrm>
            <a:off x="642938" y="1027280"/>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Consideraciones generales</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12700" lvl="1" marL="457200" marR="0" rtl="0" algn="l">
              <a:lnSpc>
                <a:spcPct val="100000"/>
              </a:lnSpc>
              <a:spcBef>
                <a:spcPts val="0"/>
              </a:spcBef>
              <a:spcAft>
                <a:spcPts val="0"/>
              </a:spcAft>
              <a:buClr>
                <a:srgbClr val="0D0D0D"/>
              </a:buClr>
              <a:buSzPts val="1400"/>
              <a:buFont typeface="Calibri"/>
              <a:buChar char="•"/>
            </a:pPr>
            <a:r>
              <a:rPr lang="es">
                <a:solidFill>
                  <a:srgbClr val="0D0D0D"/>
                </a:solidFill>
                <a:latin typeface="Calibri"/>
                <a:ea typeface="Calibri"/>
                <a:cs typeface="Calibri"/>
                <a:sym typeface="Calibri"/>
              </a:rPr>
              <a:t>Ofrecen grandes mejoras en las operaciones de lecturas</a:t>
            </a:r>
            <a:endParaRPr>
              <a:solidFill>
                <a:srgbClr val="0D0D0D"/>
              </a:solidFill>
              <a:latin typeface="Calibri"/>
              <a:ea typeface="Calibri"/>
              <a:cs typeface="Calibri"/>
              <a:sym typeface="Calibri"/>
            </a:endParaRPr>
          </a:p>
          <a:p>
            <a:pPr indent="12700" lvl="1" marL="457200" marR="0" rtl="0" algn="l">
              <a:lnSpc>
                <a:spcPct val="100000"/>
              </a:lnSpc>
              <a:spcBef>
                <a:spcPts val="1200"/>
              </a:spcBef>
              <a:spcAft>
                <a:spcPts val="0"/>
              </a:spcAft>
              <a:buClr>
                <a:srgbClr val="0D0D0D"/>
              </a:buClr>
              <a:buSzPts val="1400"/>
              <a:buFont typeface="Calibri"/>
              <a:buChar char="•"/>
            </a:pPr>
            <a:r>
              <a:rPr lang="es">
                <a:solidFill>
                  <a:srgbClr val="0D0D0D"/>
                </a:solidFill>
                <a:latin typeface="Calibri"/>
                <a:ea typeface="Calibri"/>
                <a:cs typeface="Calibri"/>
                <a:sym typeface="Calibri"/>
              </a:rPr>
              <a:t>Pueden penalizar las operaciones de escritura</a:t>
            </a:r>
            <a:endParaRPr>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lang="es">
                <a:solidFill>
                  <a:srgbClr val="0D0D0D"/>
                </a:solidFill>
                <a:latin typeface="Calibri"/>
                <a:ea typeface="Calibri"/>
                <a:cs typeface="Calibri"/>
                <a:sym typeface="Calibri"/>
              </a:rPr>
              <a:t>Se almacenan en memoria</a:t>
            </a:r>
            <a:endParaRPr>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lang="es">
                <a:solidFill>
                  <a:srgbClr val="0D0D0D"/>
                </a:solidFill>
                <a:latin typeface="Calibri"/>
                <a:ea typeface="Calibri"/>
                <a:cs typeface="Calibri"/>
                <a:sym typeface="Calibri"/>
              </a:rPr>
              <a:t>Por defecto se crea un índice único sobre el campo </a:t>
            </a:r>
            <a:r>
              <a:rPr b="1" lang="es">
                <a:solidFill>
                  <a:srgbClr val="0D0D0D"/>
                </a:solidFill>
                <a:latin typeface="Calibri"/>
                <a:ea typeface="Calibri"/>
                <a:cs typeface="Calibri"/>
                <a:sym typeface="Calibri"/>
              </a:rPr>
              <a:t>_id</a:t>
            </a:r>
            <a:endParaRPr b="1">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lang="es">
                <a:solidFill>
                  <a:srgbClr val="0D0D0D"/>
                </a:solidFill>
                <a:latin typeface="Calibri"/>
                <a:ea typeface="Calibri"/>
                <a:cs typeface="Calibri"/>
                <a:sym typeface="Calibri"/>
              </a:rPr>
              <a:t>No sólo se indican los campos del índice sino el orden del mismo</a:t>
            </a:r>
            <a:endParaRPr>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lang="es">
                <a:solidFill>
                  <a:srgbClr val="0D0D0D"/>
                </a:solidFill>
                <a:latin typeface="Calibri"/>
                <a:ea typeface="Calibri"/>
                <a:cs typeface="Calibri"/>
                <a:sym typeface="Calibri"/>
              </a:rPr>
              <a:t>Los operadores de negación no utilizan índices</a:t>
            </a:r>
            <a:endParaRPr>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lang="es">
                <a:solidFill>
                  <a:srgbClr val="0D0D0D"/>
                </a:solidFill>
                <a:latin typeface="Calibri"/>
                <a:ea typeface="Calibri"/>
                <a:cs typeface="Calibri"/>
                <a:sym typeface="Calibri"/>
              </a:rPr>
              <a:t>Los índices los emplean las querys y las “agregaciones”</a:t>
            </a:r>
            <a:endParaRPr>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sp>
        <p:nvSpPr>
          <p:cNvPr id="405" name="Google Shape;405;p3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06" name="Google Shape;406;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7" name="Google Shape;407;p3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8" name="Google Shape;408;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9" name="Google Shape;409;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4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Tipos de índices</a:t>
            </a:r>
            <a:endParaRPr b="0" i="0" sz="1800" u="none" cap="none" strike="noStrike">
              <a:solidFill>
                <a:srgbClr val="0C0C0C"/>
              </a:solidFill>
              <a:latin typeface="Calibri"/>
              <a:ea typeface="Calibri"/>
              <a:cs typeface="Calibri"/>
              <a:sym typeface="Calibri"/>
            </a:endParaRPr>
          </a:p>
        </p:txBody>
      </p:sp>
      <p:sp>
        <p:nvSpPr>
          <p:cNvPr id="415" name="Google Shape;415;p40"/>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lnSpc>
                <a:spcPct val="171428"/>
              </a:lnSpc>
              <a:spcBef>
                <a:spcPts val="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db.collection.createIndex( { </a:t>
            </a:r>
            <a:r>
              <a:rPr lang="es" sz="1050">
                <a:solidFill>
                  <a:srgbClr val="235388"/>
                </a:solidFill>
                <a:highlight>
                  <a:srgbClr val="F5F6F7"/>
                </a:highlight>
                <a:latin typeface="Verdana"/>
                <a:ea typeface="Verdana"/>
                <a:cs typeface="Verdana"/>
                <a:sym typeface="Verdana"/>
              </a:rPr>
              <a:t>&lt;field_1&gt;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&lt;index type&gt;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&lt;field_2&gt;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&lt;index type&gt;</a:t>
            </a:r>
            <a:r>
              <a:rPr lang="es" sz="1050">
                <a:solidFill>
                  <a:srgbClr val="208050"/>
                </a:solidFill>
                <a:highlight>
                  <a:srgbClr val="F5F6F7"/>
                </a:highlight>
                <a:latin typeface="Verdana"/>
                <a:ea typeface="Verdana"/>
                <a:cs typeface="Verdana"/>
                <a:sym typeface="Verdana"/>
              </a:rPr>
              <a:t> ...</a:t>
            </a:r>
            <a:r>
              <a:rPr lang="es" sz="1050">
                <a:solidFill>
                  <a:srgbClr val="222222"/>
                </a:solidFill>
                <a:highlight>
                  <a:srgbClr val="F5F6F7"/>
                </a:highlight>
                <a:latin typeface="Verdana"/>
                <a:ea typeface="Verdana"/>
                <a:cs typeface="Verdana"/>
                <a:sym typeface="Verdana"/>
              </a:rPr>
              <a:t> } {</a:t>
            </a:r>
            <a:r>
              <a:rPr lang="es" sz="1050">
                <a:solidFill>
                  <a:srgbClr val="235388"/>
                </a:solidFill>
                <a:highlight>
                  <a:srgbClr val="F5F6F7"/>
                </a:highlight>
                <a:latin typeface="Verdana"/>
                <a:ea typeface="Verdana"/>
                <a:cs typeface="Verdana"/>
                <a:sym typeface="Verdana"/>
              </a:rPr>
              <a:t>&lt;options&gt;</a:t>
            </a:r>
            <a:r>
              <a:rPr lang="es" sz="1050">
                <a:solidFill>
                  <a:srgbClr val="222222"/>
                </a:solidFill>
                <a:highlight>
                  <a:srgbClr val="F5F6F7"/>
                </a:highlight>
                <a:latin typeface="Verdana"/>
                <a:ea typeface="Verdana"/>
                <a:cs typeface="Verdana"/>
                <a:sym typeface="Verdana"/>
              </a:rPr>
              <a:t>})</a:t>
            </a:r>
            <a:endParaRPr sz="1050">
              <a:solidFill>
                <a:srgbClr val="222222"/>
              </a:solidFill>
              <a:highlight>
                <a:srgbClr val="F5F6F7"/>
              </a:highlight>
              <a:latin typeface="Verdana"/>
              <a:ea typeface="Verdana"/>
              <a:cs typeface="Verdana"/>
              <a:sym typeface="Verdana"/>
            </a:endParaRPr>
          </a:p>
          <a:p>
            <a:pPr indent="0" lvl="0" marL="0" marR="0" rtl="0" algn="l">
              <a:spcBef>
                <a:spcPts val="800"/>
              </a:spcBef>
              <a:spcAft>
                <a:spcPts val="0"/>
              </a:spcAft>
              <a:buNone/>
            </a:pPr>
            <a:r>
              <a:rPr lang="es"/>
              <a:t>Los índices pueden ser:</a:t>
            </a:r>
            <a:endParaRPr/>
          </a:p>
          <a:p>
            <a:pPr indent="12700" lvl="1" marL="457200" rtl="0" algn="l">
              <a:spcBef>
                <a:spcPts val="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monoclave : </a:t>
            </a:r>
            <a:r>
              <a:rPr lang="es">
                <a:solidFill>
                  <a:srgbClr val="0D0D0D"/>
                </a:solidFill>
                <a:latin typeface="Calibri"/>
                <a:ea typeface="Calibri"/>
                <a:cs typeface="Calibri"/>
                <a:sym typeface="Calibri"/>
              </a:rPr>
              <a:t>sólo indexan por un campo de los documentos de la colección</a:t>
            </a:r>
            <a:endParaRPr>
              <a:solidFill>
                <a:srgbClr val="0D0D0D"/>
              </a:solidFill>
              <a:latin typeface="Calibri"/>
              <a:ea typeface="Calibri"/>
              <a:cs typeface="Calibri"/>
              <a:sym typeface="Calibri"/>
            </a:endParaRPr>
          </a:p>
          <a:p>
            <a:pPr indent="12700" lvl="1" marL="457200" rtl="0" algn="l">
              <a:spcBef>
                <a:spcPts val="120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compuestos : </a:t>
            </a:r>
            <a:r>
              <a:rPr lang="es">
                <a:solidFill>
                  <a:srgbClr val="0D0D0D"/>
                </a:solidFill>
                <a:latin typeface="Calibri"/>
                <a:ea typeface="Calibri"/>
                <a:cs typeface="Calibri"/>
                <a:sym typeface="Calibri"/>
              </a:rPr>
              <a:t>indexan por varios campos de los documentos de la colección</a:t>
            </a:r>
            <a:endParaRPr>
              <a:solidFill>
                <a:srgbClr val="0D0D0D"/>
              </a:solidFill>
              <a:latin typeface="Calibri"/>
              <a:ea typeface="Calibri"/>
              <a:cs typeface="Calibri"/>
              <a:sym typeface="Calibri"/>
            </a:endParaRPr>
          </a:p>
          <a:p>
            <a:pPr indent="12700" lvl="1" marL="457200" rtl="0" algn="l">
              <a:spcBef>
                <a:spcPts val="120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hashed : </a:t>
            </a:r>
            <a:r>
              <a:rPr lang="es">
                <a:solidFill>
                  <a:srgbClr val="0D0D0D"/>
                </a:solidFill>
                <a:latin typeface="Calibri"/>
                <a:ea typeface="Calibri"/>
                <a:cs typeface="Calibri"/>
                <a:sym typeface="Calibri"/>
              </a:rPr>
              <a:t>indexan de forma clave valor</a:t>
            </a:r>
            <a:endParaRPr>
              <a:solidFill>
                <a:srgbClr val="0D0D0D"/>
              </a:solidFill>
              <a:latin typeface="Calibri"/>
              <a:ea typeface="Calibri"/>
              <a:cs typeface="Calibri"/>
              <a:sym typeface="Calibri"/>
            </a:endParaRPr>
          </a:p>
          <a:p>
            <a:pPr indent="12700" lvl="1" marL="457200" rtl="0" algn="l">
              <a:spcBef>
                <a:spcPts val="120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text : </a:t>
            </a:r>
            <a:r>
              <a:rPr lang="es">
                <a:solidFill>
                  <a:srgbClr val="0D0D0D"/>
                </a:solidFill>
                <a:latin typeface="Calibri"/>
                <a:ea typeface="Calibri"/>
                <a:cs typeface="Calibri"/>
                <a:sym typeface="Calibri"/>
              </a:rPr>
              <a:t>índices de texto (tipo solr)</a:t>
            </a:r>
            <a:endParaRPr>
              <a:solidFill>
                <a:srgbClr val="0D0D0D"/>
              </a:solidFill>
              <a:latin typeface="Calibri"/>
              <a:ea typeface="Calibri"/>
              <a:cs typeface="Calibri"/>
              <a:sym typeface="Calibri"/>
            </a:endParaRPr>
          </a:p>
          <a:p>
            <a:pPr indent="12700" lvl="1" marL="457200" rtl="0" algn="l">
              <a:spcBef>
                <a:spcPts val="120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geoespaciales :</a:t>
            </a:r>
            <a:r>
              <a:rPr lang="es">
                <a:solidFill>
                  <a:srgbClr val="0D0D0D"/>
                </a:solidFill>
                <a:latin typeface="Calibri"/>
                <a:ea typeface="Calibri"/>
                <a:cs typeface="Calibri"/>
                <a:sym typeface="Calibri"/>
              </a:rPr>
              <a:t> indexan por coordenadas espaciales</a:t>
            </a:r>
            <a:endParaRPr>
              <a:solidFill>
                <a:srgbClr val="0D0D0D"/>
              </a:solidFill>
              <a:latin typeface="Calibri"/>
              <a:ea typeface="Calibri"/>
              <a:cs typeface="Calibri"/>
              <a:sym typeface="Calibri"/>
            </a:endParaRPr>
          </a:p>
          <a:p>
            <a:pPr indent="0" lvl="0" marL="0" rtl="0" algn="l">
              <a:spcBef>
                <a:spcPts val="1200"/>
              </a:spcBef>
              <a:spcAft>
                <a:spcPts val="0"/>
              </a:spcAft>
              <a:buNone/>
            </a:pPr>
            <a:r>
              <a:rPr lang="es">
                <a:solidFill>
                  <a:schemeClr val="dk1"/>
                </a:solidFill>
              </a:rPr>
              <a:t>Según las opciones que se definan los índices pueden tener las propiedades:</a:t>
            </a:r>
            <a:endParaRPr>
              <a:solidFill>
                <a:schemeClr val="dk1"/>
              </a:solidFill>
            </a:endParaRPr>
          </a:p>
          <a:p>
            <a:pPr indent="12700" lvl="1" marL="457200" rtl="0" algn="l">
              <a:spcBef>
                <a:spcPts val="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unique : </a:t>
            </a:r>
            <a:r>
              <a:rPr lang="es">
                <a:solidFill>
                  <a:srgbClr val="0D0D0D"/>
                </a:solidFill>
                <a:latin typeface="Calibri"/>
                <a:ea typeface="Calibri"/>
                <a:cs typeface="Calibri"/>
                <a:sym typeface="Calibri"/>
              </a:rPr>
              <a:t>sólo puede haber una correspondencia entre entrada del índice y documento</a:t>
            </a:r>
            <a:endParaRPr>
              <a:solidFill>
                <a:srgbClr val="0D0D0D"/>
              </a:solidFill>
              <a:latin typeface="Calibri"/>
              <a:ea typeface="Calibri"/>
              <a:cs typeface="Calibri"/>
              <a:sym typeface="Calibri"/>
            </a:endParaRPr>
          </a:p>
          <a:p>
            <a:pPr indent="12700" lvl="1" marL="457200" rtl="0" algn="l">
              <a:spcBef>
                <a:spcPts val="1200"/>
              </a:spcBef>
              <a:spcAft>
                <a:spcPts val="0"/>
              </a:spcAft>
              <a:buClr>
                <a:srgbClr val="0D0D0D"/>
              </a:buClr>
              <a:buSzPts val="1400"/>
              <a:buFont typeface="Calibri"/>
              <a:buChar char="•"/>
            </a:pPr>
            <a:r>
              <a:rPr b="1" lang="es">
                <a:solidFill>
                  <a:srgbClr val="0D0D0D"/>
                </a:solidFill>
                <a:latin typeface="Calibri"/>
                <a:ea typeface="Calibri"/>
                <a:cs typeface="Calibri"/>
                <a:sym typeface="Calibri"/>
              </a:rPr>
              <a:t>sparse : </a:t>
            </a:r>
            <a:r>
              <a:rPr lang="es">
                <a:solidFill>
                  <a:srgbClr val="0D0D0D"/>
                </a:solidFill>
                <a:latin typeface="Calibri"/>
                <a:ea typeface="Calibri"/>
                <a:cs typeface="Calibri"/>
                <a:sym typeface="Calibri"/>
              </a:rPr>
              <a:t>no indexa campos con valores nulos</a:t>
            </a:r>
            <a:endParaRPr>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b="1" lang="es">
                <a:solidFill>
                  <a:srgbClr val="0D0D0D"/>
                </a:solidFill>
                <a:latin typeface="Calibri"/>
                <a:ea typeface="Calibri"/>
                <a:cs typeface="Calibri"/>
                <a:sym typeface="Calibri"/>
              </a:rPr>
              <a:t>TTL</a:t>
            </a:r>
            <a:r>
              <a:rPr lang="es">
                <a:solidFill>
                  <a:srgbClr val="0D0D0D"/>
                </a:solidFill>
                <a:latin typeface="Calibri"/>
                <a:ea typeface="Calibri"/>
                <a:cs typeface="Calibri"/>
                <a:sym typeface="Calibri"/>
              </a:rPr>
              <a:t>: elimina documentos de la colección  cuando pasa cierto tiempo.</a:t>
            </a:r>
            <a:endParaRPr>
              <a:solidFill>
                <a:srgbClr val="0D0D0D"/>
              </a:solidFill>
              <a:latin typeface="Calibri"/>
              <a:ea typeface="Calibri"/>
              <a:cs typeface="Calibri"/>
              <a:sym typeface="Calibri"/>
            </a:endParaRPr>
          </a:p>
          <a:p>
            <a:pPr indent="0" lvl="0" marL="0" rtl="0" algn="l">
              <a:spcBef>
                <a:spcPts val="1200"/>
              </a:spcBef>
              <a:spcAft>
                <a:spcPts val="0"/>
              </a:spcAft>
              <a:buNone/>
            </a:pPr>
            <a:r>
              <a:t/>
            </a:r>
            <a:endParaRPr b="1"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a:solidFill>
                <a:schemeClr val="dk1"/>
              </a:solidFill>
            </a:endParaRPr>
          </a:p>
        </p:txBody>
      </p:sp>
      <p:sp>
        <p:nvSpPr>
          <p:cNvPr id="416" name="Google Shape;416;p4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7" name="Google Shape;417;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8" name="Google Shape;418;p4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9" name="Google Shape;419;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20" name="Google Shape;420;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Monoclave</a:t>
            </a:r>
            <a:endParaRPr b="0" i="0" sz="1800" u="none" cap="none" strike="noStrike">
              <a:solidFill>
                <a:srgbClr val="0C0C0C"/>
              </a:solidFill>
              <a:latin typeface="Calibri"/>
              <a:ea typeface="Calibri"/>
              <a:cs typeface="Calibri"/>
              <a:sym typeface="Calibri"/>
            </a:endParaRPr>
          </a:p>
        </p:txBody>
      </p:sp>
      <p:sp>
        <p:nvSpPr>
          <p:cNvPr id="426" name="Google Shape;426;p41"/>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Font typeface="Arial"/>
              <a:buNone/>
            </a:pPr>
            <a:r>
              <a:rPr lang="es" sz="2000">
                <a:solidFill>
                  <a:srgbClr val="FA4F10"/>
                </a:solidFill>
                <a:latin typeface="Calibri"/>
                <a:ea typeface="Calibri"/>
                <a:cs typeface="Calibri"/>
                <a:sym typeface="Calibri"/>
              </a:rPr>
              <a:t>Índices monoclave</a:t>
            </a:r>
            <a:endParaRPr sz="2000">
              <a:solidFill>
                <a:srgbClr val="FA4F10"/>
              </a:solidFill>
              <a:latin typeface="Calibri"/>
              <a:ea typeface="Calibri"/>
              <a:cs typeface="Calibri"/>
              <a:sym typeface="Calibri"/>
            </a:endParaRPr>
          </a:p>
          <a:p>
            <a:pPr indent="0" lvl="0" marL="0" rtl="0" algn="l">
              <a:lnSpc>
                <a:spcPct val="171428"/>
              </a:lnSpc>
              <a:spcBef>
                <a:spcPts val="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db.collection.createIndex( { </a:t>
            </a:r>
            <a:r>
              <a:rPr lang="es" sz="1050">
                <a:solidFill>
                  <a:srgbClr val="235388"/>
                </a:solidFill>
                <a:highlight>
                  <a:srgbClr val="F5F6F7"/>
                </a:highlight>
                <a:latin typeface="Verdana"/>
                <a:ea typeface="Verdana"/>
                <a:cs typeface="Verdana"/>
                <a:sym typeface="Verdana"/>
              </a:rPr>
              <a:t>&lt;field&gt;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&lt;-1|1&gt;</a:t>
            </a:r>
            <a:r>
              <a:rPr lang="es" sz="1050">
                <a:solidFill>
                  <a:srgbClr val="222222"/>
                </a:solidFill>
                <a:highlight>
                  <a:srgbClr val="F5F6F7"/>
                </a:highlight>
                <a:latin typeface="Verdana"/>
                <a:ea typeface="Verdana"/>
                <a:cs typeface="Verdana"/>
                <a:sym typeface="Verdana"/>
              </a:rPr>
              <a:t> } )</a:t>
            </a:r>
            <a:endParaRPr sz="1050">
              <a:solidFill>
                <a:srgbClr val="222222"/>
              </a:solidFill>
              <a:highlight>
                <a:srgbClr val="F5F6F7"/>
              </a:highlight>
              <a:latin typeface="Verdana"/>
              <a:ea typeface="Verdana"/>
              <a:cs typeface="Verdana"/>
              <a:sym typeface="Verdana"/>
            </a:endParaRPr>
          </a:p>
          <a:p>
            <a:pPr indent="-317500" lvl="0" marL="457200" rtl="0" algn="l">
              <a:lnSpc>
                <a:spcPct val="171428"/>
              </a:lnSpc>
              <a:spcBef>
                <a:spcPts val="800"/>
              </a:spcBef>
              <a:spcAft>
                <a:spcPts val="0"/>
              </a:spcAft>
              <a:buClr>
                <a:schemeClr val="dk1"/>
              </a:buClr>
              <a:buSzPts val="1400"/>
              <a:buChar char="●"/>
            </a:pPr>
            <a:r>
              <a:rPr lang="es">
                <a:solidFill>
                  <a:schemeClr val="dk1"/>
                </a:solidFill>
              </a:rPr>
              <a:t>Sólo afectan a un campo de búsqueda. Indicar -1 o 1 indica si el índice es ascendente o descendente para un campo es irrelevante.</a:t>
            </a:r>
            <a:endParaRPr>
              <a:solidFill>
                <a:schemeClr val="dk1"/>
              </a:solidFill>
            </a:endParaRPr>
          </a:p>
          <a:p>
            <a:pPr indent="-317500" lvl="0" marL="457200" rtl="0" algn="l">
              <a:lnSpc>
                <a:spcPct val="171428"/>
              </a:lnSpc>
              <a:spcBef>
                <a:spcPts val="0"/>
              </a:spcBef>
              <a:spcAft>
                <a:spcPts val="0"/>
              </a:spcAft>
              <a:buClr>
                <a:schemeClr val="dk1"/>
              </a:buClr>
              <a:buSzPts val="1400"/>
              <a:buChar char="●"/>
            </a:pPr>
            <a:r>
              <a:rPr lang="es">
                <a:solidFill>
                  <a:schemeClr val="dk1"/>
                </a:solidFill>
              </a:rPr>
              <a:t>Índices sobre entidades embebidas: sólo se produce un acierto en el índice si las entidades son exactamente iguales, incluyendo orden.</a:t>
            </a:r>
            <a:endParaRPr>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Documento: </a:t>
            </a:r>
            <a:r>
              <a:rPr lang="es" sz="1200">
                <a:solidFill>
                  <a:srgbClr val="0D0D0D"/>
                </a:solidFill>
                <a:latin typeface="Courier New"/>
                <a:ea typeface="Courier New"/>
                <a:cs typeface="Courier New"/>
                <a:sym typeface="Courier New"/>
              </a:rPr>
              <a:t>{ metro: {  city: "New York",  state: "NY"  }, name: "Giant Factory"}</a:t>
            </a:r>
            <a:endParaRPr sz="1050">
              <a:solidFill>
                <a:srgbClr val="222222"/>
              </a:solidFill>
              <a:highlight>
                <a:srgbClr val="F5F6F7"/>
              </a:highlight>
              <a:latin typeface="Verdana"/>
              <a:ea typeface="Verdana"/>
              <a:cs typeface="Verdana"/>
              <a:sym typeface="Verdana"/>
            </a:endParaRPr>
          </a:p>
          <a:p>
            <a:pPr indent="0" lvl="0" marL="0" rtl="0" algn="l">
              <a:lnSpc>
                <a:spcPct val="100000"/>
              </a:lnSpc>
              <a:spcBef>
                <a:spcPts val="1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Índice: </a:t>
            </a:r>
            <a:r>
              <a:rPr lang="es" sz="1200">
                <a:solidFill>
                  <a:srgbClr val="0D0D0D"/>
                </a:solidFill>
                <a:latin typeface="Courier New"/>
                <a:ea typeface="Courier New"/>
                <a:cs typeface="Courier New"/>
                <a:sym typeface="Courier New"/>
              </a:rPr>
              <a:t>db.factories.createIndex( { metro: 1 } )</a:t>
            </a:r>
            <a:endParaRPr sz="1050">
              <a:solidFill>
                <a:srgbClr val="222222"/>
              </a:solidFill>
              <a:highlight>
                <a:srgbClr val="F5F6F7"/>
              </a:highlight>
              <a:latin typeface="Verdana"/>
              <a:ea typeface="Verdana"/>
              <a:cs typeface="Verdana"/>
              <a:sym typeface="Verdana"/>
            </a:endParaRPr>
          </a:p>
          <a:p>
            <a:pPr indent="0" lvl="0" marL="0" rtl="0" algn="l">
              <a:lnSpc>
                <a:spcPct val="100000"/>
              </a:lnSpc>
              <a:spcBef>
                <a:spcPts val="1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Query 1: </a:t>
            </a:r>
            <a:r>
              <a:rPr lang="es" sz="1200">
                <a:solidFill>
                  <a:srgbClr val="0D0D0D"/>
                </a:solidFill>
                <a:latin typeface="Courier New"/>
                <a:ea typeface="Courier New"/>
                <a:cs typeface="Courier New"/>
                <a:sym typeface="Courier New"/>
              </a:rPr>
              <a:t>db.factories.find({metro:{city:"New York",state:"NY"}})</a:t>
            </a:r>
            <a:r>
              <a:rPr lang="es" sz="1050">
                <a:solidFill>
                  <a:srgbClr val="222222"/>
                </a:solidFill>
                <a:highlight>
                  <a:srgbClr val="F5F6F7"/>
                </a:highlight>
                <a:latin typeface="Verdana"/>
                <a:ea typeface="Verdana"/>
                <a:cs typeface="Verdana"/>
                <a:sym typeface="Verdana"/>
              </a:rPr>
              <a:t> -&gt; encuentra documento</a:t>
            </a:r>
            <a:endParaRPr sz="1050">
              <a:solidFill>
                <a:srgbClr val="222222"/>
              </a:solidFill>
              <a:highlight>
                <a:srgbClr val="F5F6F7"/>
              </a:highlight>
              <a:latin typeface="Verdana"/>
              <a:ea typeface="Verdana"/>
              <a:cs typeface="Verdana"/>
              <a:sym typeface="Verdana"/>
            </a:endParaRPr>
          </a:p>
          <a:p>
            <a:pPr indent="0" lvl="0" marL="0" rtl="0" algn="l">
              <a:lnSpc>
                <a:spcPct val="100000"/>
              </a:lnSpc>
              <a:spcBef>
                <a:spcPts val="1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Query 2: </a:t>
            </a:r>
            <a:r>
              <a:rPr lang="es" sz="1200">
                <a:solidFill>
                  <a:srgbClr val="0D0D0D"/>
                </a:solidFill>
                <a:latin typeface="Courier New"/>
                <a:ea typeface="Courier New"/>
                <a:cs typeface="Courier New"/>
                <a:sym typeface="Courier New"/>
              </a:rPr>
              <a:t>db.factories.find({metro:{state:"NY",city:"New York"}})</a:t>
            </a:r>
            <a:r>
              <a:rPr lang="es" sz="1050">
                <a:solidFill>
                  <a:srgbClr val="222222"/>
                </a:solidFill>
                <a:highlight>
                  <a:srgbClr val="F5F6F7"/>
                </a:highlight>
                <a:latin typeface="Verdana"/>
                <a:ea typeface="Verdana"/>
                <a:cs typeface="Verdana"/>
                <a:sym typeface="Verdana"/>
              </a:rPr>
              <a:t> -&gt; NO encuentra documento</a:t>
            </a:r>
            <a:endParaRPr sz="1050">
              <a:solidFill>
                <a:srgbClr val="222222"/>
              </a:solidFill>
              <a:highlight>
                <a:srgbClr val="F5F6F7"/>
              </a:highlight>
              <a:latin typeface="Verdana"/>
              <a:ea typeface="Verdana"/>
              <a:cs typeface="Verdana"/>
              <a:sym typeface="Verdana"/>
            </a:endParaRPr>
          </a:p>
          <a:p>
            <a:pPr indent="0" lvl="0" marL="0" rtl="0" algn="l">
              <a:lnSpc>
                <a:spcPct val="171428"/>
              </a:lnSpc>
              <a:spcBef>
                <a:spcPts val="1800"/>
              </a:spcBef>
              <a:spcAft>
                <a:spcPts val="0"/>
              </a:spcAft>
              <a:buClr>
                <a:schemeClr val="dk1"/>
              </a:buClr>
              <a:buSzPts val="1100"/>
              <a:buFont typeface="Arial"/>
              <a:buNone/>
            </a:pPr>
            <a:r>
              <a:t/>
            </a:r>
            <a:endParaRPr sz="1050">
              <a:solidFill>
                <a:srgbClr val="222222"/>
              </a:solidFill>
              <a:highlight>
                <a:srgbClr val="F5F6F7"/>
              </a:highlight>
              <a:latin typeface="Verdana"/>
              <a:ea typeface="Verdana"/>
              <a:cs typeface="Verdana"/>
              <a:sym typeface="Verdana"/>
            </a:endParaRPr>
          </a:p>
          <a:p>
            <a:pPr indent="0" lvl="0" marL="0" rtl="0" algn="l">
              <a:lnSpc>
                <a:spcPct val="171428"/>
              </a:lnSpc>
              <a:spcBef>
                <a:spcPts val="1800"/>
              </a:spcBef>
              <a:spcAft>
                <a:spcPts val="0"/>
              </a:spcAft>
              <a:buClr>
                <a:schemeClr val="dk1"/>
              </a:buClr>
              <a:buSzPts val="1100"/>
              <a:buFont typeface="Arial"/>
              <a:buNone/>
            </a:pPr>
            <a:r>
              <a:t/>
            </a:r>
            <a:endParaRPr>
              <a:solidFill>
                <a:schemeClr val="dk1"/>
              </a:solidFill>
            </a:endParaRPr>
          </a:p>
          <a:p>
            <a:pPr indent="0" lvl="0" marL="0" rtl="0" algn="l">
              <a:spcBef>
                <a:spcPts val="800"/>
              </a:spcBef>
              <a:spcAft>
                <a:spcPts val="0"/>
              </a:spcAft>
              <a:buClr>
                <a:schemeClr val="dk1"/>
              </a:buClr>
              <a:buFont typeface="Arial"/>
              <a:buNone/>
            </a:pPr>
            <a:r>
              <a:t/>
            </a:r>
            <a:endParaRPr sz="1050">
              <a:solidFill>
                <a:srgbClr val="222222"/>
              </a:solidFill>
              <a:highlight>
                <a:srgbClr val="F5F6F7"/>
              </a:highlight>
              <a:latin typeface="Verdana"/>
              <a:ea typeface="Verdana"/>
              <a:cs typeface="Verdana"/>
              <a:sym typeface="Verdana"/>
            </a:endParaRPr>
          </a:p>
          <a:p>
            <a:pPr indent="0" lvl="0" marL="0" rtl="0" algn="l">
              <a:lnSpc>
                <a:spcPct val="171428"/>
              </a:lnSpc>
              <a:spcBef>
                <a:spcPts val="800"/>
              </a:spcBef>
              <a:spcAft>
                <a:spcPts val="0"/>
              </a:spcAft>
              <a:buClr>
                <a:schemeClr val="dk1"/>
              </a:buClr>
              <a:buSzPts val="1100"/>
              <a:buFont typeface="Arial"/>
              <a:buNone/>
            </a:pPr>
            <a:r>
              <a:t/>
            </a:r>
            <a:endParaRPr sz="1050">
              <a:solidFill>
                <a:srgbClr val="222222"/>
              </a:solidFill>
              <a:highlight>
                <a:srgbClr val="F5F6F7"/>
              </a:highlight>
              <a:latin typeface="Verdana"/>
              <a:ea typeface="Verdana"/>
              <a:cs typeface="Verdana"/>
              <a:sym typeface="Verdana"/>
            </a:endParaRPr>
          </a:p>
          <a:p>
            <a:pPr indent="0" lvl="0" marL="0" rtl="0" algn="l">
              <a:spcBef>
                <a:spcPts val="800"/>
              </a:spcBef>
              <a:spcAft>
                <a:spcPts val="0"/>
              </a:spcAft>
              <a:buNone/>
            </a:pPr>
            <a:r>
              <a:t/>
            </a:r>
            <a:endParaRPr sz="1050">
              <a:solidFill>
                <a:srgbClr val="222222"/>
              </a:solidFill>
              <a:highlight>
                <a:srgbClr val="F5F6F7"/>
              </a:highlight>
              <a:latin typeface="Verdana"/>
              <a:ea typeface="Verdana"/>
              <a:cs typeface="Verdana"/>
              <a:sym typeface="Verdana"/>
            </a:endParaRPr>
          </a:p>
          <a:p>
            <a:pPr indent="0" lvl="0" marL="0" rtl="0" algn="l">
              <a:lnSpc>
                <a:spcPct val="171428"/>
              </a:lnSpc>
              <a:spcBef>
                <a:spcPts val="1200"/>
              </a:spcBef>
              <a:spcAft>
                <a:spcPts val="0"/>
              </a:spcAft>
              <a:buClr>
                <a:schemeClr val="dk1"/>
              </a:buClr>
              <a:buSzPts val="1100"/>
              <a:buFont typeface="Arial"/>
              <a:buNone/>
            </a:pPr>
            <a:r>
              <a:t/>
            </a:r>
            <a:endParaRPr sz="1050">
              <a:solidFill>
                <a:srgbClr val="222222"/>
              </a:solidFill>
              <a:highlight>
                <a:srgbClr val="F5F6F7"/>
              </a:highlight>
              <a:latin typeface="Verdana"/>
              <a:ea typeface="Verdana"/>
              <a:cs typeface="Verdana"/>
              <a:sym typeface="Verdana"/>
            </a:endParaRPr>
          </a:p>
          <a:p>
            <a:pPr indent="0" lvl="0" marL="0" rtl="0" algn="l">
              <a:lnSpc>
                <a:spcPct val="171428"/>
              </a:lnSpc>
              <a:spcBef>
                <a:spcPts val="800"/>
              </a:spcBef>
              <a:spcAft>
                <a:spcPts val="800"/>
              </a:spcAft>
              <a:buClr>
                <a:schemeClr val="dk1"/>
              </a:buClr>
              <a:buSzPts val="1100"/>
              <a:buFont typeface="Arial"/>
              <a:buNone/>
            </a:pPr>
            <a:r>
              <a:t/>
            </a:r>
            <a:endParaRPr sz="1050">
              <a:solidFill>
                <a:srgbClr val="222222"/>
              </a:solidFill>
              <a:highlight>
                <a:srgbClr val="F5F6F7"/>
              </a:highlight>
              <a:latin typeface="Verdana"/>
              <a:ea typeface="Verdana"/>
              <a:cs typeface="Verdana"/>
              <a:sym typeface="Verdana"/>
            </a:endParaRPr>
          </a:p>
        </p:txBody>
      </p:sp>
      <p:sp>
        <p:nvSpPr>
          <p:cNvPr id="427" name="Google Shape;427;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28" name="Google Shape;428;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9" name="Google Shape;429;p4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30" name="Google Shape;430;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31" name="Google Shape;431;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5" name="Shape 435"/>
        <p:cNvGrpSpPr/>
        <p:nvPr/>
      </p:nvGrpSpPr>
      <p:grpSpPr>
        <a:xfrm>
          <a:off x="0" y="0"/>
          <a:ext cx="0" cy="0"/>
          <a:chOff x="0" y="0"/>
          <a:chExt cx="0" cy="0"/>
        </a:xfrm>
      </p:grpSpPr>
      <p:sp>
        <p:nvSpPr>
          <p:cNvPr id="436" name="Google Shape;436;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Compuestos</a:t>
            </a:r>
            <a:endParaRPr b="0" i="0" sz="1800" u="none" cap="none" strike="noStrike">
              <a:solidFill>
                <a:srgbClr val="0C0C0C"/>
              </a:solidFill>
              <a:latin typeface="Calibri"/>
              <a:ea typeface="Calibri"/>
              <a:cs typeface="Calibri"/>
              <a:sym typeface="Calibri"/>
            </a:endParaRPr>
          </a:p>
        </p:txBody>
      </p:sp>
      <p:sp>
        <p:nvSpPr>
          <p:cNvPr id="437" name="Google Shape;437;p42"/>
          <p:cNvSpPr txBox="1"/>
          <p:nvPr/>
        </p:nvSpPr>
        <p:spPr>
          <a:xfrm>
            <a:off x="642938" y="1027280"/>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Índices compuestos</a:t>
            </a:r>
            <a:endParaRPr sz="2000">
              <a:solidFill>
                <a:srgbClr val="FA4F10"/>
              </a:solidFill>
              <a:latin typeface="Calibri"/>
              <a:ea typeface="Calibri"/>
              <a:cs typeface="Calibri"/>
              <a:sym typeface="Calibri"/>
            </a:endParaRPr>
          </a:p>
          <a:p>
            <a:pPr indent="0" lvl="0" marL="0" rtl="0" algn="l">
              <a:lnSpc>
                <a:spcPct val="171428"/>
              </a:lnSpc>
              <a:spcBef>
                <a:spcPts val="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db.collection.createIndex( { </a:t>
            </a:r>
            <a:r>
              <a:rPr lang="es" sz="1050">
                <a:solidFill>
                  <a:srgbClr val="235388"/>
                </a:solidFill>
                <a:highlight>
                  <a:srgbClr val="F5F6F7"/>
                </a:highlight>
                <a:latin typeface="Verdana"/>
                <a:ea typeface="Verdana"/>
                <a:cs typeface="Verdana"/>
                <a:sym typeface="Verdana"/>
              </a:rPr>
              <a:t>&lt;field_1&gt;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&lt;-1|1&gt;,&lt;field_2&gt;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&lt;-1|1&gt;</a:t>
            </a:r>
            <a:r>
              <a:rPr lang="es" sz="1050">
                <a:solidFill>
                  <a:srgbClr val="222222"/>
                </a:solidFill>
                <a:highlight>
                  <a:srgbClr val="F5F6F7"/>
                </a:highlight>
                <a:latin typeface="Verdana"/>
                <a:ea typeface="Verdana"/>
                <a:cs typeface="Verdana"/>
                <a:sym typeface="Verdana"/>
              </a:rPr>
              <a:t> } )</a:t>
            </a:r>
            <a:endParaRPr sz="2000">
              <a:solidFill>
                <a:srgbClr val="FA4F10"/>
              </a:solidFill>
              <a:latin typeface="Calibri"/>
              <a:ea typeface="Calibri"/>
              <a:cs typeface="Calibri"/>
              <a:sym typeface="Calibri"/>
            </a:endParaRPr>
          </a:p>
          <a:p>
            <a:pPr indent="0" lvl="0" marL="0" rtl="0" algn="l">
              <a:spcBef>
                <a:spcPts val="800"/>
              </a:spcBef>
              <a:spcAft>
                <a:spcPts val="0"/>
              </a:spcAft>
              <a:buNone/>
            </a:pPr>
            <a:r>
              <a:rPr lang="es">
                <a:solidFill>
                  <a:schemeClr val="dk1"/>
                </a:solidFill>
              </a:rPr>
              <a:t>El -1 índica ordenación descendente y el 1 ordenación ascendente</a:t>
            </a:r>
            <a:endParaRPr sz="2000">
              <a:solidFill>
                <a:srgbClr val="FA4F10"/>
              </a:solidFill>
              <a:latin typeface="Calibri"/>
              <a:ea typeface="Calibri"/>
              <a:cs typeface="Calibri"/>
              <a:sym typeface="Calibri"/>
            </a:endParaRPr>
          </a:p>
          <a:p>
            <a:pPr indent="0" lvl="0" marL="0" rtl="0" algn="l">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Índice: </a:t>
            </a:r>
            <a:r>
              <a:rPr lang="es" sz="1200">
                <a:solidFill>
                  <a:srgbClr val="0D0D0D"/>
                </a:solidFill>
                <a:latin typeface="Courier New"/>
                <a:ea typeface="Courier New"/>
                <a:cs typeface="Courier New"/>
                <a:sym typeface="Courier New"/>
              </a:rPr>
              <a:t>db.name.createIndex( { a: 1, b : -1 } )</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Query 1: </a:t>
            </a:r>
            <a:r>
              <a:rPr lang="es" sz="1200">
                <a:solidFill>
                  <a:srgbClr val="0D0D0D"/>
                </a:solidFill>
                <a:latin typeface="Courier New"/>
                <a:ea typeface="Courier New"/>
                <a:cs typeface="Courier New"/>
                <a:sym typeface="Courier New"/>
              </a:rPr>
              <a:t>db.factories.find({}).sort({a:1,b:-1})</a:t>
            </a:r>
            <a:r>
              <a:rPr lang="es" sz="1050">
                <a:solidFill>
                  <a:srgbClr val="222222"/>
                </a:solidFill>
                <a:highlight>
                  <a:srgbClr val="F5F6F7"/>
                </a:highlight>
                <a:latin typeface="Verdana"/>
                <a:ea typeface="Verdana"/>
                <a:cs typeface="Verdana"/>
                <a:sym typeface="Verdana"/>
              </a:rPr>
              <a:t> -&gt; se ejecuta contra el índice</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2: </a:t>
            </a:r>
            <a:r>
              <a:rPr lang="es" sz="1200">
                <a:solidFill>
                  <a:srgbClr val="0D0D0D"/>
                </a:solidFill>
                <a:latin typeface="Courier New"/>
                <a:ea typeface="Courier New"/>
                <a:cs typeface="Courier New"/>
                <a:sym typeface="Courier New"/>
              </a:rPr>
              <a:t>db.factories.find({}).sort({a:-1,b:-1})</a:t>
            </a:r>
            <a:r>
              <a:rPr lang="es" sz="1050">
                <a:solidFill>
                  <a:srgbClr val="222222"/>
                </a:solidFill>
                <a:highlight>
                  <a:srgbClr val="F5F6F7"/>
                </a:highlight>
                <a:latin typeface="Verdana"/>
                <a:ea typeface="Verdana"/>
                <a:cs typeface="Verdana"/>
                <a:sym typeface="Verdana"/>
              </a:rPr>
              <a:t> -&gt; NO se ejecuta contra el índice</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3: </a:t>
            </a:r>
            <a:r>
              <a:rPr lang="es" sz="1200">
                <a:solidFill>
                  <a:srgbClr val="0D0D0D"/>
                </a:solidFill>
                <a:latin typeface="Courier New"/>
                <a:ea typeface="Courier New"/>
                <a:cs typeface="Courier New"/>
                <a:sym typeface="Courier New"/>
              </a:rPr>
              <a:t>db.factories.find({}).sort({b:-1,a:1})</a:t>
            </a:r>
            <a:r>
              <a:rPr lang="es" sz="1050">
                <a:solidFill>
                  <a:srgbClr val="222222"/>
                </a:solidFill>
                <a:highlight>
                  <a:srgbClr val="F5F6F7"/>
                </a:highlight>
                <a:latin typeface="Verdana"/>
                <a:ea typeface="Verdana"/>
                <a:cs typeface="Verdana"/>
                <a:sym typeface="Verdana"/>
              </a:rPr>
              <a:t> -&gt; NO se ejecuta contra el índice</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4: </a:t>
            </a:r>
            <a:r>
              <a:rPr lang="es" sz="1200">
                <a:solidFill>
                  <a:srgbClr val="0D0D0D"/>
                </a:solidFill>
                <a:latin typeface="Courier New"/>
                <a:ea typeface="Courier New"/>
                <a:cs typeface="Courier New"/>
                <a:sym typeface="Courier New"/>
              </a:rPr>
              <a:t>db.factories.find({}).sort({a:1})</a:t>
            </a:r>
            <a:r>
              <a:rPr lang="es" sz="1050">
                <a:solidFill>
                  <a:srgbClr val="222222"/>
                </a:solidFill>
                <a:highlight>
                  <a:srgbClr val="F5F6F7"/>
                </a:highlight>
                <a:latin typeface="Verdana"/>
                <a:ea typeface="Verdana"/>
                <a:cs typeface="Verdana"/>
                <a:sym typeface="Verdana"/>
              </a:rPr>
              <a:t> -&gt; se ejecuta contra el índice</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Query 5: </a:t>
            </a:r>
            <a:r>
              <a:rPr lang="es" sz="1200">
                <a:solidFill>
                  <a:srgbClr val="0D0D0D"/>
                </a:solidFill>
                <a:latin typeface="Courier New"/>
                <a:ea typeface="Courier New"/>
                <a:cs typeface="Courier New"/>
                <a:sym typeface="Courier New"/>
              </a:rPr>
              <a:t>db.factories.find({}).sort({a:-1})</a:t>
            </a:r>
            <a:r>
              <a:rPr lang="es" sz="1050">
                <a:solidFill>
                  <a:srgbClr val="222222"/>
                </a:solidFill>
                <a:highlight>
                  <a:srgbClr val="F5F6F7"/>
                </a:highlight>
                <a:latin typeface="Verdana"/>
                <a:ea typeface="Verdana"/>
                <a:cs typeface="Verdana"/>
                <a:sym typeface="Verdana"/>
              </a:rPr>
              <a:t> -&gt; se ejecuta contra el índice</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sp>
        <p:nvSpPr>
          <p:cNvPr id="438" name="Google Shape;438;p4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39" name="Google Shape;439;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0" name="Google Shape;440;p4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41" name="Google Shape;441;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2" name="Google Shape;442;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5</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Multikey</a:t>
            </a:r>
            <a:endParaRPr b="0" i="0" sz="1800" u="none" cap="none" strike="noStrike">
              <a:solidFill>
                <a:srgbClr val="0C0C0C"/>
              </a:solidFill>
              <a:latin typeface="Calibri"/>
              <a:ea typeface="Calibri"/>
              <a:cs typeface="Calibri"/>
              <a:sym typeface="Calibri"/>
            </a:endParaRPr>
          </a:p>
        </p:txBody>
      </p:sp>
      <p:sp>
        <p:nvSpPr>
          <p:cNvPr id="448" name="Google Shape;448;p43"/>
          <p:cNvSpPr txBox="1"/>
          <p:nvPr/>
        </p:nvSpPr>
        <p:spPr>
          <a:xfrm>
            <a:off x="642938" y="1027280"/>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Índices multiclave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lnSpc>
                <a:spcPct val="171428"/>
              </a:lnSpc>
              <a:spcBef>
                <a:spcPts val="800"/>
              </a:spcBef>
              <a:spcAft>
                <a:spcPts val="0"/>
              </a:spcAft>
              <a:buSzPts val="1100"/>
              <a:buNone/>
            </a:pPr>
            <a:r>
              <a:rPr lang="es">
                <a:solidFill>
                  <a:schemeClr val="dk1"/>
                </a:solidFill>
              </a:rPr>
              <a:t>Son índices en los que un elemento del índice hace referencia un campo que tiene valores de array</a:t>
            </a:r>
            <a:endParaRPr>
              <a:solidFill>
                <a:schemeClr val="dk1"/>
              </a:solidFill>
            </a:endParaRPr>
          </a:p>
          <a:p>
            <a:pPr indent="0" lvl="0" marL="0" marR="0" rtl="0" algn="l">
              <a:lnSpc>
                <a:spcPct val="171428"/>
              </a:lnSpc>
              <a:spcBef>
                <a:spcPts val="800"/>
              </a:spcBef>
              <a:spcAft>
                <a:spcPts val="0"/>
              </a:spcAft>
              <a:buClr>
                <a:srgbClr val="000000"/>
              </a:buClr>
              <a:buSzPts val="1100"/>
              <a:buFont typeface="Arial"/>
              <a:buNone/>
            </a:pPr>
            <a:r>
              <a:rPr lang="es">
                <a:solidFill>
                  <a:schemeClr val="dk1"/>
                </a:solidFill>
              </a:rPr>
              <a:t>Puende ser índices de un único campo o compuestos</a:t>
            </a:r>
            <a:endParaRPr>
              <a:solidFill>
                <a:schemeClr val="dk1"/>
              </a:solidFill>
            </a:endParaRPr>
          </a:p>
          <a:p>
            <a:pPr indent="0" lvl="0" marL="0" marR="0" rtl="0" algn="l">
              <a:lnSpc>
                <a:spcPct val="171428"/>
              </a:lnSpc>
              <a:spcBef>
                <a:spcPts val="800"/>
              </a:spcBef>
              <a:spcAft>
                <a:spcPts val="0"/>
              </a:spcAft>
              <a:buClr>
                <a:srgbClr val="000000"/>
              </a:buClr>
              <a:buSzPts val="1100"/>
              <a:buFont typeface="Arial"/>
              <a:buNone/>
            </a:pPr>
            <a:r>
              <a:rPr lang="es">
                <a:solidFill>
                  <a:schemeClr val="dk1"/>
                </a:solidFill>
              </a:rPr>
              <a:t>Se crean tantas entradas del índice como valores contenta el array.</a:t>
            </a:r>
            <a:endParaRPr>
              <a:solidFill>
                <a:schemeClr val="dk1"/>
              </a:solidFill>
            </a:endParaRPr>
          </a:p>
          <a:p>
            <a:pPr indent="0" lvl="0" marL="0" marR="0" rtl="0" algn="l">
              <a:lnSpc>
                <a:spcPct val="171428"/>
              </a:lnSpc>
              <a:spcBef>
                <a:spcPts val="800"/>
              </a:spcBef>
              <a:spcAft>
                <a:spcPts val="0"/>
              </a:spcAft>
              <a:buClr>
                <a:srgbClr val="000000"/>
              </a:buClr>
              <a:buSzPts val="1100"/>
              <a:buFont typeface="Arial"/>
              <a:buNone/>
            </a:pPr>
            <a:r>
              <a:rPr b="1" lang="es">
                <a:solidFill>
                  <a:schemeClr val="dk1"/>
                </a:solidFill>
              </a:rPr>
              <a:t>Sólo uno</a:t>
            </a:r>
            <a:r>
              <a:rPr lang="es">
                <a:solidFill>
                  <a:schemeClr val="dk1"/>
                </a:solidFill>
              </a:rPr>
              <a:t> de los elementos del índice puede tener valores de array.</a:t>
            </a:r>
            <a:endParaRPr>
              <a:solidFill>
                <a:schemeClr val="dk1"/>
              </a:solidFill>
            </a:endParaRPr>
          </a:p>
          <a:p>
            <a:pPr indent="0" lvl="0" marL="0" rtl="0" algn="l">
              <a:spcBef>
                <a:spcPts val="8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sp>
        <p:nvSpPr>
          <p:cNvPr id="449" name="Google Shape;449;p4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50" name="Google Shape;450;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51" name="Google Shape;451;p4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2" name="Google Shape;452;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3" name="Google Shape;453;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6</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Otros</a:t>
            </a:r>
            <a:endParaRPr b="0" i="0" sz="1800" u="none" cap="none" strike="noStrike">
              <a:solidFill>
                <a:srgbClr val="0C0C0C"/>
              </a:solidFill>
              <a:latin typeface="Calibri"/>
              <a:ea typeface="Calibri"/>
              <a:cs typeface="Calibri"/>
              <a:sym typeface="Calibri"/>
            </a:endParaRPr>
          </a:p>
        </p:txBody>
      </p:sp>
      <p:sp>
        <p:nvSpPr>
          <p:cNvPr id="459" name="Google Shape;459;p4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60" name="Google Shape;460;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1" name="Google Shape;461;p44"/>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62" name="Google Shape;462;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63" name="Google Shape;463;p44"/>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rgbClr val="000000"/>
              </a:buClr>
              <a:buFont typeface="Arial"/>
              <a:buNone/>
            </a:pPr>
            <a:r>
              <a:rPr lang="es" sz="2000">
                <a:solidFill>
                  <a:srgbClr val="FA4F10"/>
                </a:solidFill>
                <a:latin typeface="Calibri"/>
                <a:ea typeface="Calibri"/>
                <a:cs typeface="Calibri"/>
                <a:sym typeface="Calibri"/>
              </a:rPr>
              <a:t>Índices únicos</a:t>
            </a:r>
            <a:endParaRPr sz="2000">
              <a:solidFill>
                <a:srgbClr val="FA4F10"/>
              </a:solidFill>
              <a:latin typeface="Calibri"/>
              <a:ea typeface="Calibri"/>
              <a:cs typeface="Calibri"/>
              <a:sym typeface="Calibri"/>
            </a:endParaRPr>
          </a:p>
          <a:p>
            <a:pPr indent="0" lvl="0" marL="0" rtl="0" algn="l">
              <a:lnSpc>
                <a:spcPct val="171428"/>
              </a:lnSpc>
              <a:spcBef>
                <a:spcPts val="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db.collection.createIndex( { </a:t>
            </a:r>
            <a:r>
              <a:rPr lang="es" sz="1050">
                <a:solidFill>
                  <a:srgbClr val="235388"/>
                </a:solidFill>
                <a:highlight>
                  <a:srgbClr val="F5F6F7"/>
                </a:highlight>
                <a:latin typeface="Verdana"/>
                <a:ea typeface="Verdana"/>
                <a:cs typeface="Verdana"/>
                <a:sym typeface="Verdana"/>
              </a:rPr>
              <a:t>&lt;field&gt;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&lt;index_type&gt;</a:t>
            </a:r>
            <a:r>
              <a:rPr lang="es" sz="1050">
                <a:solidFill>
                  <a:srgbClr val="222222"/>
                </a:solidFill>
                <a:highlight>
                  <a:srgbClr val="F5F6F7"/>
                </a:highlight>
                <a:latin typeface="Verdana"/>
                <a:ea typeface="Verdana"/>
                <a:cs typeface="Verdana"/>
                <a:sym typeface="Verdana"/>
              </a:rPr>
              <a:t> },{unique: </a:t>
            </a:r>
            <a:r>
              <a:rPr lang="es" sz="1050">
                <a:solidFill>
                  <a:srgbClr val="4070A0"/>
                </a:solidFill>
                <a:highlight>
                  <a:srgbClr val="F5F6F7"/>
                </a:highlight>
                <a:latin typeface="Verdana"/>
                <a:ea typeface="Verdana"/>
                <a:cs typeface="Verdana"/>
                <a:sym typeface="Verdana"/>
              </a:rPr>
              <a:t>&lt;true|false&gt;</a:t>
            </a:r>
            <a:r>
              <a:rPr lang="es" sz="1050">
                <a:solidFill>
                  <a:srgbClr val="222222"/>
                </a:solidFill>
                <a:highlight>
                  <a:srgbClr val="F5F6F7"/>
                </a:highlight>
                <a:latin typeface="Verdana"/>
                <a:ea typeface="Verdana"/>
                <a:cs typeface="Verdana"/>
                <a:sym typeface="Verdana"/>
              </a:rPr>
              <a:t>} )</a:t>
            </a:r>
            <a:endParaRPr sz="2000">
              <a:solidFill>
                <a:srgbClr val="FA4F10"/>
              </a:solidFill>
              <a:latin typeface="Calibri"/>
              <a:ea typeface="Calibri"/>
              <a:cs typeface="Calibri"/>
              <a:sym typeface="Calibri"/>
            </a:endParaRPr>
          </a:p>
          <a:p>
            <a:pPr indent="0" lvl="0" marL="0" rtl="0" algn="l">
              <a:lnSpc>
                <a:spcPct val="171428"/>
              </a:lnSpc>
              <a:spcBef>
                <a:spcPts val="800"/>
              </a:spcBef>
              <a:spcAft>
                <a:spcPts val="0"/>
              </a:spcAft>
              <a:buSzPts val="1100"/>
              <a:buNone/>
            </a:pPr>
            <a:r>
              <a:rPr lang="es">
                <a:solidFill>
                  <a:schemeClr val="dk1"/>
                </a:solidFill>
              </a:rPr>
              <a:t>Indicar que cada valor del índice debe corresponder con un único valor.</a:t>
            </a:r>
            <a:endParaRPr>
              <a:solidFill>
                <a:schemeClr val="dk1"/>
              </a:solidFill>
            </a:endParaRPr>
          </a:p>
          <a:p>
            <a:pPr indent="0" lvl="0" marL="0" rtl="0" algn="l">
              <a:lnSpc>
                <a:spcPct val="171428"/>
              </a:lnSpc>
              <a:spcBef>
                <a:spcPts val="800"/>
              </a:spcBef>
              <a:spcAft>
                <a:spcPts val="0"/>
              </a:spcAft>
              <a:buClr>
                <a:schemeClr val="dk1"/>
              </a:buClr>
              <a:buSzPts val="1100"/>
              <a:buFont typeface="Arial"/>
              <a:buNone/>
            </a:pPr>
            <a:r>
              <a:rPr lang="es">
                <a:solidFill>
                  <a:schemeClr val="dk1"/>
                </a:solidFill>
              </a:rPr>
              <a:t>Se puede utiliar tanto para índices de un sólo campo o multicampo</a:t>
            </a:r>
            <a:endParaRPr>
              <a:solidFill>
                <a:schemeClr val="dk1"/>
              </a:solidFill>
            </a:endParaRPr>
          </a:p>
          <a:p>
            <a:pPr indent="0" lvl="0" marL="0" rtl="0" algn="l">
              <a:spcBef>
                <a:spcPts val="800"/>
              </a:spcBef>
              <a:spcAft>
                <a:spcPts val="0"/>
              </a:spcAft>
              <a:buNone/>
            </a:pPr>
            <a:r>
              <a:rPr lang="es" sz="2000">
                <a:solidFill>
                  <a:srgbClr val="FA4F10"/>
                </a:solidFill>
                <a:latin typeface="Calibri"/>
                <a:ea typeface="Calibri"/>
                <a:cs typeface="Calibri"/>
                <a:sym typeface="Calibri"/>
              </a:rPr>
              <a:t>Índices con valores nulos (sparse)</a:t>
            </a:r>
            <a:endParaRPr sz="2000">
              <a:solidFill>
                <a:srgbClr val="FA4F10"/>
              </a:solidFill>
              <a:latin typeface="Calibri"/>
              <a:ea typeface="Calibri"/>
              <a:cs typeface="Calibri"/>
              <a:sym typeface="Calibri"/>
            </a:endParaRPr>
          </a:p>
          <a:p>
            <a:pPr indent="0" lvl="0" marL="0" rtl="0" algn="l">
              <a:lnSpc>
                <a:spcPct val="171428"/>
              </a:lnSpc>
              <a:spcBef>
                <a:spcPts val="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db.collection.createIndex( { </a:t>
            </a:r>
            <a:r>
              <a:rPr lang="es" sz="1050">
                <a:solidFill>
                  <a:srgbClr val="235388"/>
                </a:solidFill>
                <a:highlight>
                  <a:srgbClr val="F5F6F7"/>
                </a:highlight>
                <a:latin typeface="Verdana"/>
                <a:ea typeface="Verdana"/>
                <a:cs typeface="Verdana"/>
                <a:sym typeface="Verdana"/>
              </a:rPr>
              <a:t>&lt;field&gt;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&lt;index_type&gt;</a:t>
            </a:r>
            <a:r>
              <a:rPr lang="es" sz="1050">
                <a:solidFill>
                  <a:srgbClr val="222222"/>
                </a:solidFill>
                <a:highlight>
                  <a:srgbClr val="F5F6F7"/>
                </a:highlight>
                <a:latin typeface="Verdana"/>
                <a:ea typeface="Verdana"/>
                <a:cs typeface="Verdana"/>
                <a:sym typeface="Verdana"/>
              </a:rPr>
              <a:t> },{sparse: </a:t>
            </a:r>
            <a:r>
              <a:rPr lang="es" sz="1050">
                <a:solidFill>
                  <a:srgbClr val="4070A0"/>
                </a:solidFill>
                <a:highlight>
                  <a:srgbClr val="F5F6F7"/>
                </a:highlight>
                <a:latin typeface="Verdana"/>
                <a:ea typeface="Verdana"/>
                <a:cs typeface="Verdana"/>
                <a:sym typeface="Verdana"/>
              </a:rPr>
              <a:t>&lt;true|false&gt;</a:t>
            </a:r>
            <a:r>
              <a:rPr lang="es" sz="1050">
                <a:solidFill>
                  <a:srgbClr val="222222"/>
                </a:solidFill>
                <a:highlight>
                  <a:srgbClr val="F5F6F7"/>
                </a:highlight>
                <a:latin typeface="Verdana"/>
                <a:ea typeface="Verdana"/>
                <a:cs typeface="Verdana"/>
                <a:sym typeface="Verdana"/>
              </a:rPr>
              <a:t>} )</a:t>
            </a:r>
            <a:endParaRPr sz="2000">
              <a:solidFill>
                <a:srgbClr val="FA4F10"/>
              </a:solidFill>
              <a:latin typeface="Calibri"/>
              <a:ea typeface="Calibri"/>
              <a:cs typeface="Calibri"/>
              <a:sym typeface="Calibri"/>
            </a:endParaRPr>
          </a:p>
          <a:p>
            <a:pPr indent="0" lvl="0" marL="0" rtl="0" algn="l">
              <a:lnSpc>
                <a:spcPct val="171428"/>
              </a:lnSpc>
              <a:spcBef>
                <a:spcPts val="800"/>
              </a:spcBef>
              <a:spcAft>
                <a:spcPts val="0"/>
              </a:spcAft>
              <a:buSzPts val="1100"/>
              <a:buNone/>
            </a:pPr>
            <a:r>
              <a:rPr lang="es">
                <a:solidFill>
                  <a:schemeClr val="dk1"/>
                </a:solidFill>
              </a:rPr>
              <a:t>Es un índice de valores únicos que admite valores </a:t>
            </a:r>
            <a:r>
              <a:rPr b="1" lang="es">
                <a:solidFill>
                  <a:schemeClr val="dk1"/>
                </a:solidFill>
              </a:rPr>
              <a:t>nulos.</a:t>
            </a:r>
            <a:endParaRPr b="1">
              <a:solidFill>
                <a:schemeClr val="dk1"/>
              </a:solidFill>
            </a:endParaRPr>
          </a:p>
          <a:p>
            <a:pPr indent="0" lvl="0" marL="0" rtl="0" algn="l">
              <a:lnSpc>
                <a:spcPct val="171428"/>
              </a:lnSpc>
              <a:spcBef>
                <a:spcPts val="800"/>
              </a:spcBef>
              <a:spcAft>
                <a:spcPts val="0"/>
              </a:spcAft>
              <a:buSzPts val="1100"/>
              <a:buNone/>
            </a:pPr>
            <a:r>
              <a:rPr lang="es">
                <a:solidFill>
                  <a:schemeClr val="dk1"/>
                </a:solidFill>
              </a:rPr>
              <a:t>Los valores nulos no se introducen en el índice. Una búsqueda que utilice este índice </a:t>
            </a:r>
            <a:r>
              <a:rPr b="1" lang="es">
                <a:solidFill>
                  <a:schemeClr val="dk1"/>
                </a:solidFill>
              </a:rPr>
              <a:t>no devolverá</a:t>
            </a:r>
            <a:r>
              <a:rPr lang="es">
                <a:solidFill>
                  <a:schemeClr val="dk1"/>
                </a:solidFill>
              </a:rPr>
              <a:t> documentos que no estén en el índice</a:t>
            </a:r>
            <a:endParaRPr>
              <a:solidFill>
                <a:schemeClr val="dk1"/>
              </a:solidFill>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Índice: </a:t>
            </a:r>
            <a:r>
              <a:rPr lang="es" sz="1200">
                <a:solidFill>
                  <a:srgbClr val="0D0D0D"/>
                </a:solidFill>
                <a:latin typeface="Courier New"/>
                <a:ea typeface="Courier New"/>
                <a:cs typeface="Courier New"/>
                <a:sym typeface="Courier New"/>
              </a:rPr>
              <a:t>db.factories.createIndex( { a: 1 },{sparse:true} )</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a:t>
            </a:r>
            <a:r>
              <a:rPr lang="es" sz="1200">
                <a:solidFill>
                  <a:srgbClr val="0D0D0D"/>
                </a:solidFill>
                <a:latin typeface="Courier New"/>
                <a:ea typeface="Courier New"/>
                <a:cs typeface="Courier New"/>
                <a:sym typeface="Courier New"/>
              </a:rPr>
              <a:t>db.factories.find({a : null}).sort(a:-1)</a:t>
            </a:r>
            <a:r>
              <a:rPr lang="es" sz="1050">
                <a:solidFill>
                  <a:srgbClr val="222222"/>
                </a:solidFill>
                <a:highlight>
                  <a:srgbClr val="F5F6F7"/>
                </a:highlight>
                <a:latin typeface="Verdana"/>
                <a:ea typeface="Verdana"/>
                <a:cs typeface="Verdana"/>
                <a:sym typeface="Verdana"/>
              </a:rPr>
              <a:t> -&gt; NO encontrará ningún documento</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SzPts val="1100"/>
              <a:buFont typeface="Arial"/>
              <a:buNone/>
            </a:pPr>
            <a:r>
              <a:t/>
            </a:r>
            <a:endParaRPr>
              <a:solidFill>
                <a:schemeClr val="dk1"/>
              </a:solidFill>
            </a:endParaRPr>
          </a:p>
          <a:p>
            <a:pPr indent="0" lvl="0" marL="0" rtl="0" algn="l">
              <a:spcBef>
                <a:spcPts val="18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cxnSp>
        <p:nvCxnSpPr>
          <p:cNvPr id="464" name="Google Shape;464;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4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7</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Covered query</a:t>
            </a:r>
            <a:endParaRPr b="0" i="0" sz="1800" u="none" cap="none" strike="noStrike">
              <a:solidFill>
                <a:srgbClr val="0C0C0C"/>
              </a:solidFill>
              <a:latin typeface="Calibri"/>
              <a:ea typeface="Calibri"/>
              <a:cs typeface="Calibri"/>
              <a:sym typeface="Calibri"/>
            </a:endParaRPr>
          </a:p>
        </p:txBody>
      </p:sp>
      <p:sp>
        <p:nvSpPr>
          <p:cNvPr id="470" name="Google Shape;470;p45"/>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lnSpc>
                <a:spcPct val="171428"/>
              </a:lnSpc>
              <a:spcBef>
                <a:spcPts val="800"/>
              </a:spcBef>
              <a:spcAft>
                <a:spcPts val="0"/>
              </a:spcAft>
              <a:buSzPts val="1100"/>
              <a:buNone/>
            </a:pPr>
            <a:r>
              <a:t/>
            </a:r>
            <a:endParaRPr>
              <a:solidFill>
                <a:schemeClr val="dk1"/>
              </a:solidFill>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Documento:</a:t>
            </a:r>
            <a:r>
              <a:rPr lang="es" sz="1200">
                <a:solidFill>
                  <a:srgbClr val="0D0D0D"/>
                </a:solidFill>
                <a:latin typeface="Courier New"/>
                <a:ea typeface="Courier New"/>
                <a:cs typeface="Courier New"/>
                <a:sym typeface="Courier New"/>
              </a:rPr>
              <a:t> { a: “hola”, b : “adios”, c:”saludo”, _id:ObjectId(...) } )</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Índice: </a:t>
            </a:r>
            <a:r>
              <a:rPr lang="es" sz="1200">
                <a:solidFill>
                  <a:srgbClr val="0D0D0D"/>
                </a:solidFill>
                <a:latin typeface="Courier New"/>
                <a:ea typeface="Courier New"/>
                <a:cs typeface="Courier New"/>
                <a:sym typeface="Courier New"/>
              </a:rPr>
              <a:t>db.name.createIndex( { a: 1, b : -1 } )</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1: </a:t>
            </a:r>
            <a:r>
              <a:rPr lang="es" sz="1200">
                <a:solidFill>
                  <a:srgbClr val="0D0D0D"/>
                </a:solidFill>
                <a:latin typeface="Courier New"/>
                <a:ea typeface="Courier New"/>
                <a:cs typeface="Courier New"/>
                <a:sym typeface="Courier New"/>
              </a:rPr>
              <a:t>db.factories.find({a:”hola”, b:”adios”},</a:t>
            </a:r>
            <a:r>
              <a:rPr b="1" lang="es" sz="1200">
                <a:solidFill>
                  <a:srgbClr val="0D0D0D"/>
                </a:solidFill>
                <a:latin typeface="Courier New"/>
                <a:ea typeface="Courier New"/>
                <a:cs typeface="Courier New"/>
                <a:sym typeface="Courier New"/>
              </a:rPr>
              <a:t>{a:1,b:1,_id:0}</a:t>
            </a:r>
            <a:r>
              <a:rPr lang="es" sz="1200">
                <a:solidFill>
                  <a:srgbClr val="0D0D0D"/>
                </a:solidFill>
                <a:latin typeface="Courier New"/>
                <a:ea typeface="Courier New"/>
                <a:cs typeface="Courier New"/>
                <a:sym typeface="Courier New"/>
              </a:rPr>
              <a:t>)</a:t>
            </a:r>
            <a:r>
              <a:rPr lang="es" sz="1050">
                <a:solidFill>
                  <a:srgbClr val="222222"/>
                </a:solidFill>
                <a:highlight>
                  <a:srgbClr val="F5F6F7"/>
                </a:highlight>
                <a:latin typeface="Verdana"/>
                <a:ea typeface="Verdana"/>
                <a:cs typeface="Verdana"/>
                <a:sym typeface="Verdana"/>
              </a:rPr>
              <a:t> -&gt; covered</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2: </a:t>
            </a:r>
            <a:r>
              <a:rPr lang="es" sz="1200">
                <a:solidFill>
                  <a:srgbClr val="0D0D0D"/>
                </a:solidFill>
                <a:latin typeface="Courier New"/>
                <a:ea typeface="Courier New"/>
                <a:cs typeface="Courier New"/>
                <a:sym typeface="Courier New"/>
              </a:rPr>
              <a:t>db.factories.find({a:”hola”, b:”adios”},</a:t>
            </a:r>
            <a:r>
              <a:rPr b="1" lang="es" sz="1200">
                <a:solidFill>
                  <a:srgbClr val="0D0D0D"/>
                </a:solidFill>
                <a:latin typeface="Courier New"/>
                <a:ea typeface="Courier New"/>
                <a:cs typeface="Courier New"/>
                <a:sym typeface="Courier New"/>
              </a:rPr>
              <a:t>{a:1,b:1}</a:t>
            </a:r>
            <a:r>
              <a:rPr lang="es" sz="1200">
                <a:solidFill>
                  <a:srgbClr val="0D0D0D"/>
                </a:solidFill>
                <a:latin typeface="Courier New"/>
                <a:ea typeface="Courier New"/>
                <a:cs typeface="Courier New"/>
                <a:sym typeface="Courier New"/>
              </a:rPr>
              <a:t>)</a:t>
            </a:r>
            <a:r>
              <a:rPr lang="es" sz="1050">
                <a:solidFill>
                  <a:srgbClr val="222222"/>
                </a:solidFill>
                <a:highlight>
                  <a:srgbClr val="F5F6F7"/>
                </a:highlight>
                <a:latin typeface="Verdana"/>
                <a:ea typeface="Verdana"/>
                <a:cs typeface="Verdana"/>
                <a:sym typeface="Verdana"/>
              </a:rPr>
              <a:t> -&gt; NO covered</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3: </a:t>
            </a:r>
            <a:r>
              <a:rPr lang="es" sz="1200">
                <a:solidFill>
                  <a:srgbClr val="0D0D0D"/>
                </a:solidFill>
                <a:latin typeface="Courier New"/>
                <a:ea typeface="Courier New"/>
                <a:cs typeface="Courier New"/>
                <a:sym typeface="Courier New"/>
              </a:rPr>
              <a:t>db.factories.find({a:”hola”, b:”adios”},</a:t>
            </a:r>
            <a:r>
              <a:rPr b="1" lang="es" sz="1200">
                <a:solidFill>
                  <a:srgbClr val="0D0D0D"/>
                </a:solidFill>
                <a:latin typeface="Courier New"/>
                <a:ea typeface="Courier New"/>
                <a:cs typeface="Courier New"/>
                <a:sym typeface="Courier New"/>
              </a:rPr>
              <a:t>{c:0,_id:0}</a:t>
            </a:r>
            <a:r>
              <a:rPr lang="es" sz="1200">
                <a:solidFill>
                  <a:srgbClr val="0D0D0D"/>
                </a:solidFill>
                <a:latin typeface="Courier New"/>
                <a:ea typeface="Courier New"/>
                <a:cs typeface="Courier New"/>
                <a:sym typeface="Courier New"/>
              </a:rPr>
              <a:t>)</a:t>
            </a:r>
            <a:r>
              <a:rPr lang="es" sz="1050">
                <a:solidFill>
                  <a:srgbClr val="222222"/>
                </a:solidFill>
                <a:highlight>
                  <a:srgbClr val="F5F6F7"/>
                </a:highlight>
                <a:latin typeface="Verdana"/>
                <a:ea typeface="Verdana"/>
                <a:cs typeface="Verdana"/>
                <a:sym typeface="Verdana"/>
              </a:rPr>
              <a:t> -&gt; covered</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4: </a:t>
            </a:r>
            <a:r>
              <a:rPr lang="es" sz="1200">
                <a:solidFill>
                  <a:srgbClr val="0D0D0D"/>
                </a:solidFill>
                <a:latin typeface="Courier New"/>
                <a:ea typeface="Courier New"/>
                <a:cs typeface="Courier New"/>
                <a:sym typeface="Courier New"/>
              </a:rPr>
              <a:t>db.factories.find({a:”hola”},{a:1,b:1,_id:0}).sort({c:1})</a:t>
            </a:r>
            <a:r>
              <a:rPr lang="es" sz="1050">
                <a:solidFill>
                  <a:srgbClr val="222222"/>
                </a:solidFill>
                <a:highlight>
                  <a:srgbClr val="F5F6F7"/>
                </a:highlight>
                <a:latin typeface="Verdana"/>
                <a:ea typeface="Verdana"/>
                <a:cs typeface="Verdana"/>
                <a:sym typeface="Verdana"/>
              </a:rPr>
              <a:t> -&gt; NO covered</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5: </a:t>
            </a:r>
            <a:r>
              <a:rPr lang="es" sz="1200">
                <a:solidFill>
                  <a:srgbClr val="0D0D0D"/>
                </a:solidFill>
                <a:latin typeface="Courier New"/>
                <a:ea typeface="Courier New"/>
                <a:cs typeface="Courier New"/>
                <a:sym typeface="Courier New"/>
              </a:rPr>
              <a:t>db.factories.find(</a:t>
            </a:r>
            <a:r>
              <a:rPr b="1" lang="es" sz="1200">
                <a:solidFill>
                  <a:srgbClr val="0D0D0D"/>
                </a:solidFill>
                <a:latin typeface="Courier New"/>
                <a:ea typeface="Courier New"/>
                <a:cs typeface="Courier New"/>
                <a:sym typeface="Courier New"/>
              </a:rPr>
              <a:t>{}</a:t>
            </a:r>
            <a:r>
              <a:rPr lang="es" sz="1200">
                <a:solidFill>
                  <a:srgbClr val="0D0D0D"/>
                </a:solidFill>
                <a:latin typeface="Courier New"/>
                <a:ea typeface="Courier New"/>
                <a:cs typeface="Courier New"/>
                <a:sym typeface="Courier New"/>
              </a:rPr>
              <a:t>,{a:1,b:1,_id:0})</a:t>
            </a:r>
            <a:r>
              <a:rPr lang="es" sz="1050">
                <a:solidFill>
                  <a:srgbClr val="222222"/>
                </a:solidFill>
                <a:highlight>
                  <a:srgbClr val="F5F6F7"/>
                </a:highlight>
                <a:latin typeface="Verdana"/>
                <a:ea typeface="Verdana"/>
                <a:cs typeface="Verdana"/>
                <a:sym typeface="Verdana"/>
              </a:rPr>
              <a:t> -&gt; NO covered</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SzPts val="1100"/>
              <a:buNone/>
            </a:pPr>
            <a:r>
              <a:rPr lang="es" sz="1050">
                <a:solidFill>
                  <a:srgbClr val="222222"/>
                </a:solidFill>
                <a:highlight>
                  <a:srgbClr val="F5F6F7"/>
                </a:highlight>
                <a:latin typeface="Verdana"/>
                <a:ea typeface="Verdana"/>
                <a:cs typeface="Verdana"/>
                <a:sym typeface="Verdana"/>
              </a:rPr>
              <a:t>Query 6: </a:t>
            </a:r>
            <a:r>
              <a:rPr lang="es" sz="1200">
                <a:solidFill>
                  <a:srgbClr val="0D0D0D"/>
                </a:solidFill>
                <a:latin typeface="Courier New"/>
                <a:ea typeface="Courier New"/>
                <a:cs typeface="Courier New"/>
                <a:sym typeface="Courier New"/>
              </a:rPr>
              <a:t>db.factories.find({a:”hola”},{a:1,b:1,_id:0}).sort(</a:t>
            </a:r>
            <a:r>
              <a:rPr b="1" lang="es" sz="1200">
                <a:solidFill>
                  <a:srgbClr val="0D0D0D"/>
                </a:solidFill>
                <a:latin typeface="Courier New"/>
                <a:ea typeface="Courier New"/>
                <a:cs typeface="Courier New"/>
                <a:sym typeface="Courier New"/>
              </a:rPr>
              <a:t>{a:-1,b:-1}</a:t>
            </a:r>
            <a:r>
              <a:rPr lang="es" sz="1200">
                <a:solidFill>
                  <a:srgbClr val="0D0D0D"/>
                </a:solidFill>
                <a:latin typeface="Courier New"/>
                <a:ea typeface="Courier New"/>
                <a:cs typeface="Courier New"/>
                <a:sym typeface="Courier New"/>
              </a:rPr>
              <a:t>)</a:t>
            </a:r>
            <a:r>
              <a:rPr lang="es" sz="1050">
                <a:solidFill>
                  <a:srgbClr val="222222"/>
                </a:solidFill>
                <a:highlight>
                  <a:srgbClr val="F5F6F7"/>
                </a:highlight>
                <a:latin typeface="Verdana"/>
                <a:ea typeface="Verdana"/>
                <a:cs typeface="Verdana"/>
                <a:sym typeface="Verdana"/>
              </a:rPr>
              <a:t> -&gt; NO covered</a:t>
            </a:r>
            <a:endParaRPr sz="1050">
              <a:solidFill>
                <a:srgbClr val="222222"/>
              </a:solidFill>
              <a:highlight>
                <a:srgbClr val="F5F6F7"/>
              </a:highlight>
              <a:latin typeface="Verdana"/>
              <a:ea typeface="Verdana"/>
              <a:cs typeface="Verdana"/>
              <a:sym typeface="Verdana"/>
            </a:endParaRPr>
          </a:p>
          <a:p>
            <a:pPr indent="0" lvl="0" marL="0" rtl="0" algn="l">
              <a:lnSpc>
                <a:spcPct val="171428"/>
              </a:lnSpc>
              <a:spcBef>
                <a:spcPts val="1800"/>
              </a:spcBef>
              <a:spcAft>
                <a:spcPts val="0"/>
              </a:spcAft>
              <a:buClr>
                <a:schemeClr val="dk1"/>
              </a:buClr>
              <a:buSzPts val="1100"/>
              <a:buFont typeface="Arial"/>
              <a:buNone/>
            </a:pPr>
            <a:r>
              <a:t/>
            </a:r>
            <a:endParaRPr>
              <a:solidFill>
                <a:schemeClr val="dk1"/>
              </a:solidFill>
            </a:endParaRPr>
          </a:p>
          <a:p>
            <a:pPr indent="0" lvl="0" marL="0" marR="0" rtl="0" algn="l">
              <a:spcBef>
                <a:spcPts val="800"/>
              </a:spcBef>
              <a:spcAft>
                <a:spcPts val="0"/>
              </a:spcAft>
              <a:buNone/>
            </a:pPr>
            <a:r>
              <a:t/>
            </a:r>
            <a:endParaRPr/>
          </a:p>
        </p:txBody>
      </p:sp>
      <p:pic>
        <p:nvPicPr>
          <p:cNvPr id="471" name="Google Shape;471;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72" name="Google Shape;472;p4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73" name="Google Shape;473;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4" name="Google Shape;474;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475" name="Google Shape;475;p45"/>
          <p:cNvGrpSpPr/>
          <p:nvPr/>
        </p:nvGrpSpPr>
        <p:grpSpPr>
          <a:xfrm>
            <a:off x="677912" y="790702"/>
            <a:ext cx="7788175" cy="738394"/>
            <a:chOff x="718888" y="-2277108"/>
            <a:chExt cx="7788175" cy="755700"/>
          </a:xfrm>
        </p:grpSpPr>
        <p:sp>
          <p:nvSpPr>
            <p:cNvPr id="476" name="Google Shape;476;p45"/>
            <p:cNvSpPr/>
            <p:nvPr/>
          </p:nvSpPr>
          <p:spPr>
            <a:xfrm>
              <a:off x="718888" y="-2277108"/>
              <a:ext cx="7741500" cy="755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77" name="Google Shape;477;p45"/>
            <p:cNvSpPr txBox="1"/>
            <p:nvPr/>
          </p:nvSpPr>
          <p:spPr>
            <a:xfrm>
              <a:off x="765563" y="-2191133"/>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COVERED QUERY: query que se resuelve contra un índice sin consultar datos de la colección.</a:t>
              </a:r>
              <a:endParaRPr>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